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bhaya Libre Bold" panose="020B0604020202020204" charset="0"/>
      <p:regular r:id="rId20"/>
      <p:bold r:id="rId21"/>
    </p:embeddedFont>
    <p:embeddedFont>
      <p:font typeface="Abril Fatface" panose="020B0604020202020204" charset="0"/>
      <p:regular r:id="rId22"/>
    </p:embeddedFont>
    <p:embeddedFont>
      <p:font typeface="Bio Rhyme Expanded Ultra-Bold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" panose="020B0806030504020204" charset="0"/>
      <p:regular r:id="rId33"/>
      <p:bold r:id="rId34"/>
    </p:embeddedFont>
    <p:embeddedFont>
      <p:font typeface="Oswald Bold" panose="020B0604020202020204" charset="0"/>
      <p:regular r:id="rId35"/>
      <p:bold r:id="rId36"/>
    </p:embeddedFont>
    <p:embeddedFont>
      <p:font typeface="TT Bluescreens Bold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>
        <p:scale>
          <a:sx n="50" d="100"/>
          <a:sy n="50" d="100"/>
        </p:scale>
        <p:origin x="1113" y="5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0405" y="479775"/>
            <a:ext cx="6185203" cy="8778525"/>
          </a:xfrm>
          <a:custGeom>
            <a:avLst/>
            <a:gdLst/>
            <a:ahLst/>
            <a:cxnLst/>
            <a:rect l="l" t="t" r="r" b="b"/>
            <a:pathLst>
              <a:path w="6185203" h="8778525">
                <a:moveTo>
                  <a:pt x="0" y="0"/>
                </a:moveTo>
                <a:lnTo>
                  <a:pt x="6185202" y="0"/>
                </a:lnTo>
                <a:lnTo>
                  <a:pt x="6185202" y="8778525"/>
                </a:lnTo>
                <a:lnTo>
                  <a:pt x="0" y="8778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0600" y="1195627"/>
            <a:ext cx="9731825" cy="734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0" dirty="0">
                <a:solidFill>
                  <a:srgbClr val="000000"/>
                </a:solidFill>
                <a:latin typeface="Open Sans Bold"/>
              </a:rPr>
              <a:t>AI-</a:t>
            </a: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pöytäpelin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suunnittelu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>
                <a:solidFill>
                  <a:srgbClr val="000000"/>
                </a:solidFill>
                <a:latin typeface="Open Sans Bold"/>
              </a:rPr>
              <a:t>ja </a:t>
            </a: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teko</a:t>
            </a:r>
            <a:r>
              <a:rPr lang="en-US" sz="11000" dirty="0">
                <a:solidFill>
                  <a:srgbClr val="000000"/>
                </a:solidFill>
                <a:latin typeface="Open Sans Bold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38500"/>
            <a:ext cx="1623060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pyydettiin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luomaan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kaupunkiin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liittyvä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rock’n’roll-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kappale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Tämä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myös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300"/>
            <a:ext cx="160401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Prompteja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muokkaamalla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erilaisia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vastauksia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uudelleen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kokeilemalla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löytyi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sopivia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asioita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tuotoksista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1911846"/>
            <a:ext cx="16663214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hahmoille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alkutiedot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liittyvän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kuvauksen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hahmoille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hahmon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jälkeen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aiemman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sisällön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mukana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Tekstiä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myös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editoitiin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sopivaksi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ennen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uudelleen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opetusta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3086100"/>
            <a:ext cx="17068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Hahmojen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kuvaukset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generoivalle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joka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asetettiin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tekemään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cyberpunk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tyylisiä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hahmoista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sitten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sopivat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kuvat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35176"/>
            <a:ext cx="160401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Karttaan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piirretty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alkuun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pohjapiirroksesta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joka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lisäsi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yksityiskohtia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myös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kaupunkia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kuvaavia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kartan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pohjalta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076700"/>
            <a:ext cx="1131469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2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Luodaan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tarinoita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generatiivisen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avulla</a:t>
            </a:r>
            <a:endParaRPr lang="en-US" sz="6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6612"/>
              </a:lnSpc>
              <a:spcBef>
                <a:spcPct val="0"/>
              </a:spcBef>
            </a:pPr>
            <a:endParaRPr lang="en-US" sz="6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6612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Vetäjänä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Samuli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Aalto</a:t>
            </a:r>
          </a:p>
        </p:txBody>
      </p:sp>
      <p:sp>
        <p:nvSpPr>
          <p:cNvPr id="3" name="Freeform 3"/>
          <p:cNvSpPr/>
          <p:nvPr/>
        </p:nvSpPr>
        <p:spPr>
          <a:xfrm>
            <a:off x="11828983" y="3241861"/>
            <a:ext cx="5779374" cy="6016439"/>
          </a:xfrm>
          <a:custGeom>
            <a:avLst/>
            <a:gdLst/>
            <a:ahLst/>
            <a:cxnLst/>
            <a:rect l="l" t="t" r="r" b="b"/>
            <a:pathLst>
              <a:path w="5779374" h="6016439">
                <a:moveTo>
                  <a:pt x="0" y="0"/>
                </a:moveTo>
                <a:lnTo>
                  <a:pt x="5779374" y="0"/>
                </a:lnTo>
                <a:lnTo>
                  <a:pt x="5779374" y="6016439"/>
                </a:lnTo>
                <a:lnTo>
                  <a:pt x="0" y="601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160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2001" y="723900"/>
            <a:ext cx="164973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 err="1">
                <a:solidFill>
                  <a:srgbClr val="A13247"/>
                </a:solidFill>
                <a:latin typeface="Open Sans Bold"/>
              </a:rPr>
              <a:t>Generatiivinen</a:t>
            </a:r>
            <a:r>
              <a:rPr lang="en-US" sz="8000" dirty="0">
                <a:solidFill>
                  <a:srgbClr val="A13247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A13247"/>
                </a:solidFill>
                <a:latin typeface="Open Sans Bold"/>
              </a:rPr>
              <a:t>tekoäly</a:t>
            </a:r>
            <a:r>
              <a:rPr lang="en-US" sz="8000" dirty="0">
                <a:solidFill>
                  <a:srgbClr val="A13247"/>
                </a:solidFill>
                <a:latin typeface="Open Sans Bold"/>
              </a:rPr>
              <a:t> –</a:t>
            </a:r>
            <a:r>
              <a:rPr lang="en-US" sz="8000" dirty="0" err="1">
                <a:solidFill>
                  <a:srgbClr val="A13247"/>
                </a:solidFill>
                <a:latin typeface="Open Sans Bold"/>
              </a:rPr>
              <a:t>ryhmä</a:t>
            </a:r>
            <a:endParaRPr lang="en-US" sz="8000" dirty="0">
              <a:solidFill>
                <a:srgbClr val="A13247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23900"/>
            <a:ext cx="16916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Voiko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Hyvän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mielen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pelit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ry:ssä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tehdä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oman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pelin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A1EAA-96C4-45C7-92D1-50B962BF0E7C}"/>
              </a:ext>
            </a:extLst>
          </p:cNvPr>
          <p:cNvSpPr txBox="1"/>
          <p:nvPr/>
        </p:nvSpPr>
        <p:spPr>
          <a:xfrm>
            <a:off x="762001" y="4000500"/>
            <a:ext cx="16840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Yleisesti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Pelihankkeet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yhdistyksen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omia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projekteja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olla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poikkeuksia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joku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hyvän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peli-idean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FI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562100"/>
            <a:ext cx="14989329" cy="6924973"/>
            <a:chOff x="0" y="92336"/>
            <a:chExt cx="19985772" cy="10175471"/>
          </a:xfrm>
        </p:grpSpPr>
        <p:sp>
          <p:nvSpPr>
            <p:cNvPr id="3" name="TextBox 3"/>
            <p:cNvSpPr txBox="1"/>
            <p:nvPr/>
          </p:nvSpPr>
          <p:spPr>
            <a:xfrm>
              <a:off x="47241" y="92336"/>
              <a:ext cx="19686135" cy="1017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5000" spc="-1729" dirty="0">
                  <a:solidFill>
                    <a:srgbClr val="D269E6"/>
                  </a:solidFill>
                  <a:latin typeface="TT Bluescreens Bold"/>
                </a:rPr>
                <a:t>JOIN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23161"/>
              <a:ext cx="19985772" cy="2713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2000" dirty="0">
                  <a:solidFill>
                    <a:srgbClr val="000000"/>
                  </a:solidFill>
                  <a:latin typeface="Bio Rhyme Expanded Ultra-Bold"/>
                </a:rPr>
                <a:t>NOW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50181"/>
            <a:ext cx="15592404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Open Sans Bold"/>
              </a:rPr>
              <a:t>Internet-</a:t>
            </a:r>
            <a:r>
              <a:rPr lang="en-US" sz="6000" dirty="0" err="1">
                <a:solidFill>
                  <a:srgbClr val="000000"/>
                </a:solidFill>
                <a:latin typeface="Open Sans Bold"/>
              </a:rPr>
              <a:t>sivut</a:t>
            </a:r>
            <a:r>
              <a:rPr lang="en-US" sz="6000" dirty="0">
                <a:solidFill>
                  <a:srgbClr val="000000"/>
                </a:solidFill>
                <a:latin typeface="Open Sans Bold"/>
              </a:rPr>
              <a:t>:</a:t>
            </a:r>
            <a:br>
              <a:rPr lang="en-US" sz="6000" dirty="0">
                <a:solidFill>
                  <a:srgbClr val="000000"/>
                </a:solidFill>
                <a:latin typeface="Open Sans Bold"/>
              </a:rPr>
            </a:b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https://hyvanmielenpelit.fi</a:t>
            </a:r>
          </a:p>
          <a:p>
            <a:pPr algn="ctr">
              <a:spcBef>
                <a:spcPts val="360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 Bold"/>
              </a:rPr>
              <a:t>Sähköpostiosoite</a:t>
            </a:r>
            <a:r>
              <a:rPr lang="en-US" sz="6000" dirty="0">
                <a:solidFill>
                  <a:srgbClr val="000000"/>
                </a:solidFill>
                <a:latin typeface="Open Sans Bold"/>
              </a:rPr>
              <a:t>: 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yhteydenotot@hyvanmielenpelit.fi</a:t>
            </a:r>
          </a:p>
          <a:p>
            <a:pPr algn="ctr">
              <a:spcBef>
                <a:spcPts val="360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 Bold"/>
              </a:rPr>
              <a:t>Yhteyshenkilö</a:t>
            </a:r>
            <a:endParaRPr lang="en-US" sz="6000" dirty="0">
              <a:solidFill>
                <a:srgbClr val="000000"/>
              </a:solidFill>
              <a:latin typeface="Open Sans Bold"/>
            </a:endParaRPr>
          </a:p>
          <a:p>
            <a:pPr algn="ctr"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Sami Nyberg</a:t>
            </a:r>
          </a:p>
          <a:p>
            <a:pPr algn="ctr"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050 400 6254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6078" y="1288019"/>
            <a:ext cx="5783222" cy="7710963"/>
          </a:xfrm>
          <a:custGeom>
            <a:avLst/>
            <a:gdLst/>
            <a:ahLst/>
            <a:cxnLst/>
            <a:rect l="l" t="t" r="r" b="b"/>
            <a:pathLst>
              <a:path w="5783222" h="7710963">
                <a:moveTo>
                  <a:pt x="0" y="0"/>
                </a:moveTo>
                <a:lnTo>
                  <a:pt x="5783222" y="0"/>
                </a:lnTo>
                <a:lnTo>
                  <a:pt x="578322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7000" y="1288019"/>
            <a:ext cx="6248248" cy="734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Tästä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kaikki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alkoi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39974" y="0"/>
            <a:ext cx="6446520" cy="10287000"/>
          </a:xfrm>
          <a:custGeom>
            <a:avLst/>
            <a:gdLst/>
            <a:ahLst/>
            <a:cxnLst/>
            <a:rect l="l" t="t" r="r" b="b"/>
            <a:pathLst>
              <a:path w="6446520" h="10287000">
                <a:moveTo>
                  <a:pt x="0" y="0"/>
                </a:moveTo>
                <a:lnTo>
                  <a:pt x="6446520" y="0"/>
                </a:lnTo>
                <a:lnTo>
                  <a:pt x="6446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1" t="-2211" r="-1051" b="-10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30375" y="3835949"/>
            <a:ext cx="6446520" cy="6451051"/>
          </a:xfrm>
          <a:custGeom>
            <a:avLst/>
            <a:gdLst/>
            <a:ahLst/>
            <a:cxnLst/>
            <a:rect l="l" t="t" r="r" b="b"/>
            <a:pathLst>
              <a:path w="6446520" h="6451051">
                <a:moveTo>
                  <a:pt x="0" y="0"/>
                </a:moveTo>
                <a:lnTo>
                  <a:pt x="6446520" y="0"/>
                </a:lnTo>
                <a:lnTo>
                  <a:pt x="6446520" y="6451051"/>
                </a:lnTo>
                <a:lnTo>
                  <a:pt x="0" y="6451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04" r="-457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576037"/>
            <a:ext cx="5433016" cy="7710963"/>
          </a:xfrm>
          <a:custGeom>
            <a:avLst/>
            <a:gdLst/>
            <a:ahLst/>
            <a:cxnLst/>
            <a:rect l="l" t="t" r="r" b="b"/>
            <a:pathLst>
              <a:path w="5433016" h="7710963">
                <a:moveTo>
                  <a:pt x="0" y="0"/>
                </a:moveTo>
                <a:lnTo>
                  <a:pt x="5433016" y="0"/>
                </a:lnTo>
                <a:lnTo>
                  <a:pt x="5433016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51090" y="2576037"/>
            <a:ext cx="5436229" cy="7710963"/>
          </a:xfrm>
          <a:custGeom>
            <a:avLst/>
            <a:gdLst/>
            <a:ahLst/>
            <a:cxnLst/>
            <a:rect l="l" t="t" r="r" b="b"/>
            <a:pathLst>
              <a:path w="5436229" h="7710963">
                <a:moveTo>
                  <a:pt x="0" y="0"/>
                </a:moveTo>
                <a:lnTo>
                  <a:pt x="5436229" y="0"/>
                </a:lnTo>
                <a:lnTo>
                  <a:pt x="5436229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411201" y="1535622"/>
            <a:ext cx="4454376" cy="184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7"/>
              </a:lnSpc>
            </a:pPr>
            <a:r>
              <a:rPr lang="en-US" sz="12010" spc="120" dirty="0">
                <a:solidFill>
                  <a:srgbClr val="322215"/>
                </a:solidFill>
                <a:latin typeface="Abhaya Libre Bold"/>
              </a:rPr>
              <a:t>SIELU</a:t>
            </a:r>
          </a:p>
          <a:p>
            <a:pPr algn="ctr">
              <a:lnSpc>
                <a:spcPts val="9779"/>
              </a:lnSpc>
            </a:pPr>
            <a:r>
              <a:rPr lang="en-US" sz="3911" dirty="0" err="1">
                <a:solidFill>
                  <a:srgbClr val="322215"/>
                </a:solidFill>
                <a:latin typeface="Abril Fatface"/>
              </a:rPr>
              <a:t>Roolipeli</a:t>
            </a:r>
            <a:endParaRPr lang="en-US" sz="3911" dirty="0">
              <a:solidFill>
                <a:srgbClr val="322215"/>
              </a:solidFill>
              <a:latin typeface="Abril Fatfa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06667" y="7943623"/>
            <a:ext cx="2093935" cy="172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5746">
                <a:solidFill>
                  <a:srgbClr val="FFFFFF"/>
                </a:solidFill>
                <a:latin typeface="Oswald Bold"/>
              </a:rPr>
              <a:t>Sami Nyberg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74965" y="583122"/>
            <a:ext cx="6114752" cy="15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000" dirty="0">
                <a:solidFill>
                  <a:srgbClr val="000000"/>
                </a:solidFill>
                <a:latin typeface="Open Sans Bold"/>
              </a:rPr>
              <a:t>Muut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pelit</a:t>
            </a:r>
            <a:endParaRPr lang="en-US" sz="8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1310" y="2095500"/>
            <a:ext cx="17339490" cy="2107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Mielenterveysyhdistys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jonka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tarkoituksena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on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edistää</a:t>
            </a:r>
            <a:endParaRPr lang="en-US" sz="4003" b="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5604"/>
              </a:lnSpc>
            </a:pP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mielenterveysdiagnoosin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omaavien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osatyökykyisten</a:t>
            </a:r>
            <a:endParaRPr lang="en-US" sz="4003" b="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5604"/>
              </a:lnSpc>
            </a:pP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henkilöiden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kuntoutumista</a:t>
            </a:r>
            <a:r>
              <a:rPr lang="en-US" sz="4003" b="1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4003" b="1" dirty="0" err="1">
                <a:solidFill>
                  <a:srgbClr val="000000"/>
                </a:solidFill>
                <a:latin typeface="Open Sans"/>
              </a:rPr>
              <a:t>työllistymistä</a:t>
            </a:r>
            <a:endParaRPr lang="en-US" sz="4003" b="1" dirty="0">
              <a:solidFill>
                <a:srgbClr val="000000"/>
              </a:solidFill>
              <a:latin typeface="Open Sans"/>
              <a:ea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90800" y="584612"/>
            <a:ext cx="13335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Hyvän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mielen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pelit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ry</a:t>
            </a:r>
            <a:endParaRPr lang="en-US" sz="8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C086-26DE-4C99-BAC9-977B8153154F}"/>
              </a:ext>
            </a:extLst>
          </p:cNvPr>
          <p:cNvSpPr txBox="1"/>
          <p:nvPr/>
        </p:nvSpPr>
        <p:spPr>
          <a:xfrm>
            <a:off x="1676400" y="4762500"/>
            <a:ext cx="1524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Kohderyhmänä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erityisesti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osatyökykyiset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nuoret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aikuiset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ja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aikuiset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joilla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on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mielenterveysdiagnoosi</a:t>
            </a:r>
            <a:endParaRPr lang="en-US" sz="4000" dirty="0">
              <a:solidFill>
                <a:srgbClr val="000000"/>
              </a:solidFill>
              <a:latin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Perustettu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2015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Kotipaikka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Helsinki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Mielenterveyden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keskusliiton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jäsenyhdistys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Tukilinjan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Vuoden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Toimija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2016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Rahoitusta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</a:rPr>
              <a:t> Helsingin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</a:rPr>
              <a:t>kaupungilta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</a:endParaRPr>
          </a:p>
          <a:p>
            <a:endParaRPr lang="en-FI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2247900"/>
            <a:ext cx="17145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Työharjoittelu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ja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työkokeilumahdollisuuksien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tarjoaminen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mielenterveysdiagnoosin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omaaville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osatyökykyisille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henkilöille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IT-,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ja media-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alalla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Yhdistyksen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toiminnassa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mielenterveysdiagnoosin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omaavat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osatyökykyiset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pääsevät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osallistumaan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innostaviin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pelialan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tuotekehitysprojekteihin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omien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voimiensa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mukaan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0" y="647700"/>
            <a:ext cx="1204215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Toimintamalli</a:t>
            </a:r>
            <a:endParaRPr lang="en-US" sz="8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112578"/>
            <a:ext cx="1828800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Työharjoittelutoiminta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muistuttaa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työskentelyä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luovassa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pelialan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startup-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yrityksessä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mutta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kuitenkin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ilman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tuottotavoitteista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tai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määräajoista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aiheutuvaa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stressiä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4000" b="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Hyvän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mielen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pelit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ry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tarjoaa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 Sans"/>
                <a:ea typeface="Open Sans"/>
              </a:rPr>
              <a:t>työharjoittelijoille</a:t>
            </a:r>
            <a:r>
              <a:rPr lang="en-US" sz="4000" b="1" dirty="0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53656" y="580311"/>
            <a:ext cx="1098068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Toiminnan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Bold"/>
              </a:rPr>
              <a:t>luonne</a:t>
            </a:r>
            <a:r>
              <a:rPr lang="en-US" sz="8000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2F39B-3997-4F66-B4EA-7BE3B51E23CF}"/>
              </a:ext>
            </a:extLst>
          </p:cNvPr>
          <p:cNvSpPr txBox="1"/>
          <p:nvPr/>
        </p:nvSpPr>
        <p:spPr>
          <a:xfrm>
            <a:off x="609600" y="5529605"/>
            <a:ext cx="17068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Ammattimaisen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yritysinfrastruktuurin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tietokoneet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serverit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ammattiohjelmistot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sähköpostiosoitteet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jne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.)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Koulutusta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ammattiohjelmistojen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ja -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laitteiden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käytössä</a:t>
            </a:r>
            <a:endParaRPr lang="en-US" sz="4000" dirty="0">
              <a:solidFill>
                <a:srgbClr val="000000"/>
              </a:solidFill>
              <a:latin typeface="Open San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Oikeiden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pelikehitysprojektien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kaltaiset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kehityshankkeet</a:t>
            </a:r>
            <a:endParaRPr lang="en-US" sz="4000" dirty="0">
              <a:solidFill>
                <a:srgbClr val="000000"/>
              </a:solidFill>
              <a:latin typeface="Open San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Työn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määrän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luonteen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räätälöinti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suhteessa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työharjoittelijan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jaksamiseen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osaamiseen</a:t>
            </a:r>
            <a:endParaRPr lang="en-FI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2476500"/>
            <a:ext cx="16459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Osatyökykyinen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jolla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mielenterveysdiagnoosi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ICD-10-koodilla F20–F48.</a:t>
            </a:r>
          </a:p>
          <a:p>
            <a:pPr algn="ctr"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Toimintaan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osallistua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etänä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koko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Suomen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alueelta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mutta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lähikokoukset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pidetään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Helsingissä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3400" y="647700"/>
            <a:ext cx="17221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latin typeface="Open Sans Bold"/>
              </a:rPr>
              <a:t>Kuka </a:t>
            </a:r>
            <a:r>
              <a:rPr lang="en-US" sz="8000" dirty="0" err="1">
                <a:latin typeface="Open Sans Bold"/>
              </a:rPr>
              <a:t>voi</a:t>
            </a:r>
            <a:r>
              <a:rPr lang="en-US" sz="8000" dirty="0">
                <a:latin typeface="Open Sans Bold"/>
              </a:rPr>
              <a:t> hakea </a:t>
            </a:r>
            <a:r>
              <a:rPr lang="en-US" sz="8000" dirty="0" err="1">
                <a:latin typeface="Open Sans Bold"/>
              </a:rPr>
              <a:t>toimintaan</a:t>
            </a:r>
            <a:r>
              <a:rPr lang="en-US" sz="8000" dirty="0">
                <a:latin typeface="Open Sans Bold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67468" y="1181100"/>
            <a:ext cx="4935866" cy="734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Itse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pelin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11000" dirty="0" err="1">
                <a:solidFill>
                  <a:srgbClr val="000000"/>
                </a:solidFill>
                <a:latin typeface="Open Sans Bold"/>
              </a:rPr>
              <a:t>teko</a:t>
            </a:r>
            <a:endParaRPr lang="en-US" sz="11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86100"/>
            <a:ext cx="160401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alkutiedot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asetelma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kaupungin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ominaisuuksia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nämä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annettiin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tekoälylle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sisällöksi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joita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tekoäly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käytti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uusien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tekstien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tekoon</a:t>
            </a:r>
            <a:r>
              <a:rPr lang="en-US" sz="6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379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Open Sans Bold</vt:lpstr>
      <vt:lpstr>Oswald Bold</vt:lpstr>
      <vt:lpstr>Abril Fatface</vt:lpstr>
      <vt:lpstr>Abhaya Libre Bold</vt:lpstr>
      <vt:lpstr>Open Sans</vt:lpstr>
      <vt:lpstr>Calibri</vt:lpstr>
      <vt:lpstr>TT Bluescreens Bold</vt:lpstr>
      <vt:lpstr>Bio Rhyme Expanded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pöytäpeöin</dc:title>
  <dc:creator>Tommi Gustafsson</dc:creator>
  <cp:lastModifiedBy>Tommi Gustafsson</cp:lastModifiedBy>
  <cp:revision>64</cp:revision>
  <dcterms:created xsi:type="dcterms:W3CDTF">2006-08-16T00:00:00Z</dcterms:created>
  <dcterms:modified xsi:type="dcterms:W3CDTF">2024-06-03T12:26:20Z</dcterms:modified>
  <dc:identifier>DAGG51hZY6Q</dc:identifier>
</cp:coreProperties>
</file>